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56" r:id="rId3"/>
    <p:sldId id="257" r:id="rId4"/>
    <p:sldId id="258" r:id="rId5"/>
    <p:sldId id="261" r:id="rId6"/>
  </p:sldIdLst>
  <p:sldSz cx="9144000" cy="6858000" type="screen4x3"/>
  <p:notesSz cx="6808788" cy="98234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9647" autoAdjust="0"/>
  </p:normalViewPr>
  <p:slideViewPr>
    <p:cSldViewPr>
      <p:cViewPr>
        <p:scale>
          <a:sx n="100" d="100"/>
          <a:sy n="10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760D01-38CE-4476-A241-BDA047131398}" type="datetimeFigureOut">
              <a:rPr lang="th-TH"/>
              <a:pPr>
                <a:defRPr/>
              </a:pPr>
              <a:t>01/06/60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842BBE-8188-4D3B-A814-F3DA6ABC15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780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564A-28A2-4185-BE81-D340DB087C76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1E04-2EB4-4346-80CD-F0BA8291A97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AE47-C979-4ACA-AA4F-839EBADA9A7D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FDD6-4278-4574-86D0-D8FE33DAEFA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1957-108D-40C0-B12F-3DC0B135BA89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FE4D-1D7B-4DFA-A245-1108D3AECE4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E869-C5FC-403B-A309-6D7539E930DD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8BA3-815B-4982-8A17-65ED1313C00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EF0AD-788D-4649-A0D8-93EAA29E78F1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8F36-2172-4693-A69C-98173E408F38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224F-E7A2-4B43-B144-0DBC66E1C2FE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3731-5E0B-4112-AE6D-C5C670AAB40E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8FD8-6083-4759-A6AC-3DD4C620D30F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3D7B-6976-48A5-A6DF-20383FB090C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7812-4FE0-4C48-B4F9-ACE6D79462A2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032C-0FF0-4206-A043-4968C8F84C11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3555-7951-4D9F-8D3A-B7A81CF7793E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C584-2DEE-4D12-8D17-6671F320641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391D-CB96-492A-A424-41273D554686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CB9E-8626-491C-A458-B462AD0528B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94E0-DF21-488B-85D8-7CF64A1F9825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A2C4-D256-498C-9D60-63907C2A192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24C3A2-F753-4AED-8420-C5C18ED2147C}" type="datetimeFigureOut">
              <a:rPr lang="th-TH"/>
              <a:pPr>
                <a:defRPr/>
              </a:pPr>
              <a:t>01/06/60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F695AD-1E75-4994-BE4E-744FB6C31957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4114800" y="18288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เส้นทางการพัฒนาของตำบลบ้านหาด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435653" y="1311442"/>
            <a:ext cx="11457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ในพื้นที่ชุมชนนี้ไม่มีวัดที่ใช้เป็นสถานที่ประกอบกิจกรรมทางศาสนา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2289301" y="3051601"/>
            <a:ext cx="1240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คนในหมู่บ้านได้ช่วยกันสร้างวัด โดยมีสามีภรรยาคู่หนึ่งได้บริ</a:t>
            </a:r>
            <a:r>
              <a:rPr lang="th-TH" sz="1200" dirty="0">
                <a:latin typeface="TH SarabunIT๙" pitchFamily="34" charset="-34"/>
                <a:cs typeface="TH SarabunIT๙" pitchFamily="34" charset="-34"/>
              </a:rPr>
              <a:t>จ</a:t>
            </a: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าคที่ดินให้สำหรับสร้างวัด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2420792" y="5078339"/>
            <a:ext cx="11547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เกิดวัดกุ่มขึ้นในหมู่บ้าน ซึ่งเป็นสถานที่สำหรับประกอบพิธีกรรมทางศาสนาร่วมกันของคนในชุมชน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6026518" y="1230172"/>
            <a:ext cx="1445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เด็กๆ ในพื้นที่ต้องเรียนหนังสือที่วัดกุ่มเนื่องจากในหมู่บ้านไม่มีโรงเรียน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6248400" y="5016784"/>
            <a:ext cx="1257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เกิดโรงเรียนวัดกุ่ม ซึ่งเป็นสถานศึกษาของเด็กๆ ในตำบล ส่งผลให้เด็กๆ ได้เรียนหนังสืออย่างเต็มที่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3510274" y="1447800"/>
            <a:ext cx="11379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ในพื้นที่ไม่มีไฟฟ้าใช้ 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3563162" y="5155793"/>
            <a:ext cx="122367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ในพื้นที่มีไฟฟ้าใช้ ส่งผลให้วิถีชีวิตคนในหมู่บ้านเปลี่ยนไป ชุมชนเจริญมากขึ้นและมีความปลอดภัยในชีวิตและทรัพย์สินมากขึ้น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971800" y="1974111"/>
            <a:ext cx="0" cy="107388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71800" y="3962400"/>
            <a:ext cx="0" cy="110942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038600" y="4285283"/>
            <a:ext cx="0" cy="8963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1981200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86400" y="3886200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8"/>
          <p:cNvCxnSpPr/>
          <p:nvPr/>
        </p:nvCxnSpPr>
        <p:spPr>
          <a:xfrm>
            <a:off x="6858000" y="1715091"/>
            <a:ext cx="0" cy="12567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858000" y="4148379"/>
            <a:ext cx="0" cy="82646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58"/>
          <p:cNvCxnSpPr/>
          <p:nvPr/>
        </p:nvCxnSpPr>
        <p:spPr>
          <a:xfrm>
            <a:off x="8077200" y="1916796"/>
            <a:ext cx="1" cy="113120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77200" y="3988713"/>
            <a:ext cx="0" cy="14214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3782143" y="2209800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2416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2639142" y="2205334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2371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6186022" y="2948050"/>
            <a:ext cx="1286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คณะกรรมการวัดและภาคประชาชนปรึกษา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เพื่อหา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แนวทางแก้ไขร่วมกัน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แกน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นำชุมชนจึงได้เสนอเรื่องไปทางภาครัฐเพื่อให้มาสร้างโรงเรียนในพื้นที่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19"/>
          <p:cNvSpPr txBox="1">
            <a:spLocks noChangeArrowheads="1"/>
          </p:cNvSpPr>
          <p:nvPr/>
        </p:nvSpPr>
        <p:spPr bwMode="auto">
          <a:xfrm>
            <a:off x="3529541" y="2914891"/>
            <a:ext cx="12763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ประชาคมขอขยายเขตไฟฟ้าให้ครอบคลุมพื้นที่และชาวบ้านยังได้ร่วมสนับสนุนงบประมาณในการขยายเขตไฟฟ้า หลังคาเรือนละ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2,000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   รวม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30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หลังคาเรือน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295400" y="1345762"/>
            <a:ext cx="1125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พม่ามาตั้งฐานทัพในพื้นที่เพื่อสู้รบกับไทย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251806" y="3113782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กองทัพพม่าได้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ขุดสระน้ำไว้เพื่อการใช้ประโยชน์</a:t>
            </a: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1347914" y="5004136"/>
            <a:ext cx="99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เมื่อสงครามจบพม่าเป็นผ่านแพ้สงคราม กองทัพพม่าจึงได้ทำลายสระน้ำที่ขุดไว้เพื่อไม่ให้คนไทยใช้ประโยชน์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5" name="Straight Arrow Connector 47"/>
          <p:cNvCxnSpPr/>
          <p:nvPr/>
        </p:nvCxnSpPr>
        <p:spPr>
          <a:xfrm>
            <a:off x="1775682" y="3882598"/>
            <a:ext cx="0" cy="110942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7"/>
          <p:cNvCxnSpPr/>
          <p:nvPr/>
        </p:nvCxnSpPr>
        <p:spPr>
          <a:xfrm>
            <a:off x="1828196" y="1938273"/>
            <a:ext cx="0" cy="110942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1376891" y="2206823"/>
            <a:ext cx="1061509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สถานการณ์ในอดีต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3" name="TextBox 15"/>
          <p:cNvSpPr txBox="1">
            <a:spLocks noChangeArrowheads="1"/>
          </p:cNvSpPr>
          <p:nvPr/>
        </p:nvSpPr>
        <p:spPr bwMode="auto">
          <a:xfrm>
            <a:off x="4607563" y="1150203"/>
            <a:ext cx="13222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จังหวัดเพชรบุรีได้แบ่งเขตการปกครองใหม่ ส่งผลให้เกิดตำบลบ้านหาด ซึ่งมีจำนวนหมู่บ้านทั้งหมด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หมู่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5105400" y="2185207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 smtClean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16"/>
          <p:cNvSpPr txBox="1">
            <a:spLocks noChangeArrowheads="1"/>
          </p:cNvSpPr>
          <p:nvPr/>
        </p:nvSpPr>
        <p:spPr bwMode="auto">
          <a:xfrm>
            <a:off x="4876800" y="2993588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มีการแต่งตั้งผู้ใหญ่บ้านเพื่อทำหน้าที่ดูแลความสงบเรียบร้อยในแต่ละหมู่บ้าน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4786842" y="5333999"/>
            <a:ext cx="14682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เกิดตำบลบ้านหาดมี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5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หมู่บ้านและมีผู้ใหญ่บ้านและผู้ช่วยผู้ใหญ่บ้านค่อยทำหน้าที่ดูแลความสงบเรียบร้อยในหมู่บ้าน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6501171" y="2225873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2465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7543800" y="1228725"/>
            <a:ext cx="11379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การสัญจรในหมู่บ้านไม่ค่อยสะดวก เนื่องจากไม่มีถนนในหมู่บ้าน</a:t>
            </a:r>
            <a:endParaRPr lang="th-TH" sz="1200" dirty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0" name="TextBox 21"/>
          <p:cNvSpPr txBox="1">
            <a:spLocks noChangeArrowheads="1"/>
          </p:cNvSpPr>
          <p:nvPr/>
        </p:nvSpPr>
        <p:spPr bwMode="auto">
          <a:xfrm>
            <a:off x="7472476" y="5410200"/>
            <a:ext cx="1461827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เกิดถนนในหมู่บ้านช่วยให้ประชาชนสัญจรได้สะดวกมากขึ้น และช่วยให้การขนส่งผลผลผลิตทางการเกษตรทำได้สะดวกมากขึ้น</a:t>
            </a:r>
            <a:endParaRPr lang="en-US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1" name="TextBox 17"/>
          <p:cNvSpPr txBox="1">
            <a:spLocks noChangeArrowheads="1"/>
          </p:cNvSpPr>
          <p:nvPr/>
        </p:nvSpPr>
        <p:spPr bwMode="auto">
          <a:xfrm>
            <a:off x="7731764" y="2219325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2500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2" name="TextBox 19"/>
          <p:cNvSpPr txBox="1">
            <a:spLocks noChangeArrowheads="1"/>
          </p:cNvSpPr>
          <p:nvPr/>
        </p:nvSpPr>
        <p:spPr bwMode="auto">
          <a:xfrm>
            <a:off x="7402168" y="2971800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ประชาคมขอความคิดเห็นจากประชาชน และมีชาวบ้านยกที่ดินให้เป็นของสาธารณะเพื่อไว้ใช้ทำถนน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ผู้ใหญ่เสนอโครงการไปที่อำเภอเพื่อให้ช่วยแก้ไขปัญหาให้ชาวบ้าน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6490" y="6183868"/>
            <a:ext cx="2057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ยุคก่อตั้งตำบลบ้านหาด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04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ของตำบลบ้านหาด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2311513" y="838200"/>
            <a:ext cx="1650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ประชาชนในตำบลบ้านหาดประสบปัญหาการขาดแคลนน้ำเพื่อใช้ในการอุปโภคบริโภค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1809750" y="3467100"/>
            <a:ext cx="1425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แกนนำตำบลบ้านหาดเสนอโครงการเพื่อขอรับงบประมาณจากกรมอนามัยเพื่อใช้ในการสร้างถังเก็บกักน้ำ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1672289" y="5860197"/>
            <a:ext cx="23275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กรมอนามัยอนุมัติงบประมาณ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ไว้ใช้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ในการสร้างถังเก็บกัก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น้ำ ส่งผลให้ประชาชนในพื้นที่มีน้ำสะอาดเพื่อใช้ในการบริโภคและอุปโภคมากขึ้น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71" name="TextBox 27"/>
          <p:cNvSpPr txBox="1">
            <a:spLocks noChangeArrowheads="1"/>
          </p:cNvSpPr>
          <p:nvPr/>
        </p:nvSpPr>
        <p:spPr bwMode="auto">
          <a:xfrm>
            <a:off x="4726979" y="756231"/>
            <a:ext cx="1369021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ภาครัฐมีนโยบายที่จะพัฒนาศักยภาพการให้บริการด้านสาธารณสุข</a:t>
            </a:r>
          </a:p>
          <a:p>
            <a:pPr algn="thaiDist"/>
            <a:endParaRPr lang="th-TH" altLang="th-TH" sz="1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นางประทีป  อรุณรัตน์ต้องการสร้างอาชีพเสริมให้ต้นเองและเพื่อน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76" name="TextBox 28"/>
          <p:cNvSpPr txBox="1">
            <a:spLocks noChangeArrowheads="1"/>
          </p:cNvSpPr>
          <p:nvPr/>
        </p:nvSpPr>
        <p:spPr bwMode="auto">
          <a:xfrm>
            <a:off x="4800599" y="3048000"/>
            <a:ext cx="12954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เกิดโครงการฝึกอบรมพัฒนาศักยภาพในการทำงานให้กับสมาชิก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ผสส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</a:p>
          <a:p>
            <a:pPr algn="thaiDist">
              <a:defRPr/>
            </a:pPr>
            <a:endParaRPr lang="th-TH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เกิดการระดมหุ้นจากผู้สนใจในหมู่บ้านเพื่อมาตั้งเป็นกลุ่มผลิตน้ำพริก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938822" y="1578957"/>
            <a:ext cx="10480" cy="177384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19771" y="4218565"/>
            <a:ext cx="0" cy="164883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14800" y="1810782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191000" y="3591502"/>
            <a:ext cx="0" cy="12541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411489" y="1786364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462228" y="4174024"/>
            <a:ext cx="0" cy="67160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29"/>
          <p:cNvSpPr txBox="1">
            <a:spLocks noChangeArrowheads="1"/>
          </p:cNvSpPr>
          <p:nvPr/>
        </p:nvSpPr>
        <p:spPr bwMode="auto">
          <a:xfrm>
            <a:off x="4591406" y="4853078"/>
            <a:ext cx="152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กระทรวงสาธารณสุ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ข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ยกระดับสมาชิก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ผสส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.ที่ผ่านการอบรมเป็นกลุ่มอาสาสมัครสาธารณสุขประจำหมู่บ้าน (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ม.)</a:t>
            </a:r>
          </a:p>
          <a:p>
            <a:pPr algn="thaiDist"/>
            <a:endParaRPr lang="th-TH" altLang="th-TH" sz="7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เกิดกลุ่มผลิตน้ำพริกขึ้นในหมู่ที่ </a:t>
            </a:r>
            <a:r>
              <a:rPr lang="en-US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ส่งผลให้สมาชิกมีรายได้เสริม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2" name="Straight Arrow Connector 58"/>
          <p:cNvCxnSpPr/>
          <p:nvPr/>
        </p:nvCxnSpPr>
        <p:spPr>
          <a:xfrm>
            <a:off x="6781800" y="1673932"/>
            <a:ext cx="0" cy="114546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6858000" y="4033391"/>
            <a:ext cx="0" cy="9958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6055501" y="1030069"/>
            <a:ext cx="135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เกิดปัญหาจากกรณีมีคนเสียชีวิตแล้วครอบครัวไม่เงินสำหรับใช้ในการจัดงานศพ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6096000" y="2895600"/>
            <a:ext cx="144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และได้ไปศึกษาดูงานในพื้นที่ใกล้เคียง เพื่อนำความรู้กลับมาปรับใช้ในชุมชน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6122228" y="5124271"/>
            <a:ext cx="1471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เกิดกลุ่มฌาปนกิจหมู่บ้านในหมู่บ้านต่างๆ เพื่อเป็นสวัสดิการสำหรับคนหมู่บ้าน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3" name="Straight Arrow Connector 58"/>
          <p:cNvCxnSpPr/>
          <p:nvPr/>
        </p:nvCxnSpPr>
        <p:spPr>
          <a:xfrm>
            <a:off x="7848600" y="1764268"/>
            <a:ext cx="0" cy="11313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001000" y="4114800"/>
            <a:ext cx="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17"/>
          <p:cNvSpPr txBox="1">
            <a:spLocks noChangeArrowheads="1"/>
          </p:cNvSpPr>
          <p:nvPr/>
        </p:nvSpPr>
        <p:spPr bwMode="auto">
          <a:xfrm>
            <a:off x="7491771" y="2206823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>
                <a:latin typeface="TH SarabunIT๙" pitchFamily="34" charset="-34"/>
                <a:cs typeface="TH SarabunIT๙" pitchFamily="34" charset="-34"/>
              </a:rPr>
              <a:t>2532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3757971" y="2203023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2609904" y="2209899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2517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5105400" y="2209899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6449143" y="2209800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2529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6" name="TextBox 27"/>
          <p:cNvSpPr txBox="1">
            <a:spLocks noChangeArrowheads="1"/>
          </p:cNvSpPr>
          <p:nvPr/>
        </p:nvSpPr>
        <p:spPr bwMode="auto">
          <a:xfrm>
            <a:off x="7391400" y="842935"/>
            <a:ext cx="13734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คนในตำบลบ้านหาดมีแนวคิดต้องการสร้างสถาบันทางการเงินที่เป็นของคนในชุมชน เพื่อประโยชน์ของคนในชุมชน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28"/>
          <p:cNvSpPr txBox="1">
            <a:spLocks noChangeArrowheads="1"/>
          </p:cNvSpPr>
          <p:nvPr/>
        </p:nvSpPr>
        <p:spPr bwMode="auto">
          <a:xfrm>
            <a:off x="7519019" y="2916669"/>
            <a:ext cx="1372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ครูในโรงเรียนวัดกุ่มและแกนนำชุมชนได้ร่วมกันหาแนวทางที่จะสร้างสถาบันการเงินในพื้นที่ และได้ร่วมกันศึกษาข้อมูลเพื่อมาตั้งกฎเกณฑ์ในการบริหารงานสหกรณ์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7551633" y="5308936"/>
            <a:ext cx="1340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เกิดสหกรณ์เครดิตยูเนี่ยน ในช่วงแรกมีสมาชิกในตำบลและพื้นที่ใกล้เคียง รวมจำนวน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56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</a:t>
            </a:r>
          </a:p>
        </p:txBody>
      </p:sp>
      <p:sp>
        <p:nvSpPr>
          <p:cNvPr id="67" name="TextBox 27"/>
          <p:cNvSpPr txBox="1">
            <a:spLocks noChangeArrowheads="1"/>
          </p:cNvSpPr>
          <p:nvPr/>
        </p:nvSpPr>
        <p:spPr bwMode="auto">
          <a:xfrm>
            <a:off x="3200400" y="1295400"/>
            <a:ext cx="1608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สำนักอนามัยเดิมเก่าและทรุดโทรมไม่เหมาะกับการเป็นสถานที่รักษาพยาบาล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8" name="TextBox 28"/>
          <p:cNvSpPr txBox="1">
            <a:spLocks noChangeArrowheads="1"/>
          </p:cNvSpPr>
          <p:nvPr/>
        </p:nvSpPr>
        <p:spPr bwMode="auto">
          <a:xfrm>
            <a:off x="3098149" y="2774057"/>
            <a:ext cx="175270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ประชาชนและผู้ใหญ่บ้านร่วมกันหาสถานที่ใหม่ เพื่อใช้สำหรับการสร้างสถานีอนามัยแห่งใหม่ และได้ขอรับสนับสนุนงบประมาณจากภาครัฐเพื่อไว้ใช้สร้างสถานที่อนามัย</a:t>
            </a:r>
          </a:p>
          <a:p>
            <a:pPr algn="thaiDist">
              <a:defRPr/>
            </a:pPr>
            <a:endParaRPr lang="th-TH" sz="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9" name="TextBox 29"/>
          <p:cNvSpPr txBox="1">
            <a:spLocks noChangeArrowheads="1"/>
          </p:cNvSpPr>
          <p:nvPr/>
        </p:nvSpPr>
        <p:spPr bwMode="auto">
          <a:xfrm>
            <a:off x="3071614" y="4800600"/>
            <a:ext cx="157658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ได้สถานีอนามัยใหม่ที่เหมาะสมในการรักษาพยาบาลคนในชุมชน ส่งผลให้ประชาชนไปใช้บริการได้สะดวกมากขึ้น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2" name="TextBox 27"/>
          <p:cNvSpPr txBox="1">
            <a:spLocks noChangeArrowheads="1"/>
          </p:cNvSpPr>
          <p:nvPr/>
        </p:nvSpPr>
        <p:spPr bwMode="auto">
          <a:xfrm>
            <a:off x="1238250" y="1443335"/>
            <a:ext cx="1711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จังหวัดเพชรบุรีได้แบ่งเขตการปกครอง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ใหม่เพื่อให้เหมาะสมกับการวางผังเมือง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5" name="TextBox 28"/>
          <p:cNvSpPr txBox="1">
            <a:spLocks noChangeArrowheads="1"/>
          </p:cNvSpPr>
          <p:nvPr/>
        </p:nvSpPr>
        <p:spPr bwMode="auto">
          <a:xfrm>
            <a:off x="1265238" y="2634370"/>
            <a:ext cx="1401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ตำบลบ้านหม้อขอแบ่งพื้นที่จากตำบลบ้านหาด เพื่อให้ง่ายต่อการวางผังเมือง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6" name="TextBox 29"/>
          <p:cNvSpPr txBox="1">
            <a:spLocks noChangeArrowheads="1"/>
          </p:cNvSpPr>
          <p:nvPr/>
        </p:nvSpPr>
        <p:spPr bwMode="auto">
          <a:xfrm>
            <a:off x="1290312" y="4800600"/>
            <a:ext cx="1591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บ้านดอนสระพังถูกแบ่งพื้นที่ไปให้หมู่ที่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ของตำบลบ้านหม้อ ซึ่งส่งผลให้หมู่ที่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1 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มีพื้นที่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น้อยลง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7" name="Straight Arrow Connector 58"/>
          <p:cNvCxnSpPr/>
          <p:nvPr/>
        </p:nvCxnSpPr>
        <p:spPr>
          <a:xfrm>
            <a:off x="1809750" y="1921564"/>
            <a:ext cx="0" cy="75095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7"/>
          <p:cNvSpPr txBox="1">
            <a:spLocks noChangeArrowheads="1"/>
          </p:cNvSpPr>
          <p:nvPr/>
        </p:nvSpPr>
        <p:spPr bwMode="auto">
          <a:xfrm>
            <a:off x="1496143" y="2185207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2512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8" name="Straight Arrow Connector 53"/>
          <p:cNvCxnSpPr/>
          <p:nvPr/>
        </p:nvCxnSpPr>
        <p:spPr>
          <a:xfrm>
            <a:off x="1609725" y="3280701"/>
            <a:ext cx="0" cy="15589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29300" y="6184850"/>
            <a:ext cx="2057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ยุคผู้นำพาความสำเร็จ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3048000" y="1526604"/>
            <a:ext cx="0" cy="16159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715342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เส้นทางการพัฒนาของตำบลบ้าน</a:t>
            </a:r>
            <a:r>
              <a:rPr lang="th-TH" altLang="th-TH" sz="1800" b="1" dirty="0" smtClean="0">
                <a:latin typeface="TH SarabunIT๙" pitchFamily="34" charset="-34"/>
                <a:cs typeface="TH SarabunIT๙" pitchFamily="34" charset="-34"/>
              </a:rPr>
              <a:t>หาด</a:t>
            </a:r>
            <a:endParaRPr lang="th-TH" alt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1301856" y="1042456"/>
            <a:ext cx="116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ภาครัฐมีนโยบายพัฒนาระบบการติดต่อสื่อสารในส่วนภูมิภาคให้สะดวกมากขึ้น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1337235" y="3045492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องค์การโทรศัพท์ได้นำตู้โทรศัพท์มาติดตั้งในพื้นที่ตำบลบ้านหาด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1362075" y="5112231"/>
            <a:ext cx="13131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 ตำบลบ้านหาดติดต่อสื่อสาร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ได้สะดวกมากขึ้น ซึ่งก่อให้เกิดการพัฒนาในหมู่บ้าน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3739280" y="801469"/>
            <a:ext cx="2224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แกนนำตำบลบ้านหาดต้องการประชาสัมพันธ์ข่าวสารต่างๆ ให้ประชาชนทราบโดยทั่วถึง จึงเกิดแนวคิดการติดตั้งหอกระจายข่าว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5143499" y="3104524"/>
            <a:ext cx="11151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แกนนำตำบลบ้านหาดจัด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เวทีประชาคมเพื่อสอบถามปัญหาและความต้องการของประชาชน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5133256" y="5082569"/>
            <a:ext cx="1115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การประชาสัมพันธ์ข่าวสารต่างๆ สะดวกรวดเร็วมากขึ้น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772401" y="1688672"/>
            <a:ext cx="5493" cy="120692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3722449"/>
            <a:ext cx="0" cy="1343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048000" y="3992589"/>
            <a:ext cx="0" cy="94232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495800" y="2057400"/>
            <a:ext cx="0" cy="125252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724400" y="3992589"/>
            <a:ext cx="717" cy="174535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71777" y="1295771"/>
            <a:ext cx="19050" cy="180906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882045" y="3860438"/>
            <a:ext cx="0" cy="1219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58"/>
          <p:cNvCxnSpPr/>
          <p:nvPr/>
        </p:nvCxnSpPr>
        <p:spPr>
          <a:xfrm>
            <a:off x="7101246" y="2023487"/>
            <a:ext cx="0" cy="93899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>
            <a:off x="7239000" y="4486275"/>
            <a:ext cx="0" cy="6477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58"/>
          <p:cNvCxnSpPr/>
          <p:nvPr/>
        </p:nvCxnSpPr>
        <p:spPr>
          <a:xfrm flipH="1">
            <a:off x="8153398" y="1859756"/>
            <a:ext cx="8473" cy="124476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62"/>
          <p:cNvCxnSpPr/>
          <p:nvPr/>
        </p:nvCxnSpPr>
        <p:spPr>
          <a:xfrm>
            <a:off x="8291870" y="4147066"/>
            <a:ext cx="0" cy="96516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"/>
          <p:cNvSpPr txBox="1">
            <a:spLocks noChangeArrowheads="1"/>
          </p:cNvSpPr>
          <p:nvPr/>
        </p:nvSpPr>
        <p:spPr bwMode="auto">
          <a:xfrm>
            <a:off x="6753943" y="2185207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2544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5333999" y="2216348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2543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744543" y="2185207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6" name="TextBox 27"/>
          <p:cNvSpPr txBox="1">
            <a:spLocks noChangeArrowheads="1"/>
          </p:cNvSpPr>
          <p:nvPr/>
        </p:nvSpPr>
        <p:spPr bwMode="auto">
          <a:xfrm>
            <a:off x="6047656" y="863278"/>
            <a:ext cx="1472797" cy="134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ภาครัฐมีนโยบายที่จะสร้างแหล่งเงินทุนกู้ยืมดอกเบี้ยต่ำในชุมชน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ตำบลบ้านหาดถูกจัดอันดับให้เป็นอันดับสุดท้ายของตำบลที่มีศักยภาพในการพัฒนา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มีโครงการตามพระราชดำริด้านการอนุรักษ์พันธุ์ข้าวพื้นเมือง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5" name="TextBox 27"/>
          <p:cNvSpPr txBox="1">
            <a:spLocks noChangeArrowheads="1"/>
          </p:cNvSpPr>
          <p:nvPr/>
        </p:nvSpPr>
        <p:spPr bwMode="auto">
          <a:xfrm>
            <a:off x="6348771" y="2926913"/>
            <a:ext cx="1524000" cy="166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คัดเลือกคณะกรรมการและตั้งกฎระเบียบที่ใช้ในการกู้ยืมเงิน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ผู้นำในตำบลบ้านหาดประชุมร่วมกับเครือข่ายองค์กรต่างๆ ในตำบล เพื่อหาแนวทางในการพัฒนาตำบลต่อไป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กิดการรวมกลุ่มของผู้สนใจด้านการอนุรักษ์พันธุ์ข้าวพื้นเมืองเพื่อไปศึกษาเรียนรู้แนวทางการอนุรักษ์พันธุ์ข้าวพื้นเมืองในพื้นที่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7" name="TextBox 27"/>
          <p:cNvSpPr txBox="1">
            <a:spLocks noChangeArrowheads="1"/>
          </p:cNvSpPr>
          <p:nvPr/>
        </p:nvSpPr>
        <p:spPr bwMode="auto">
          <a:xfrm>
            <a:off x="6153256" y="5100384"/>
            <a:ext cx="166257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050" dirty="0" smtClean="0">
                <a:latin typeface="TH SarabunIT๙" pitchFamily="34" charset="-34"/>
                <a:cs typeface="TH SarabunIT๙" pitchFamily="34" charset="-34"/>
              </a:rPr>
              <a:t>เกิดกองทุนหมู่บ้านตามนโยบายของรัฐบาล โดยการบริหารจัดการเองของคนในหมู่บ้าน</a:t>
            </a:r>
          </a:p>
          <a:p>
            <a:pPr algn="thaiDist"/>
            <a:endParaRPr lang="th-TH" altLang="th-TH" sz="4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เกิดการตั้งชมรมคนรักบ้านหาดเพื่อสร้างความเข้มแข็งให้ให้ตำบล และเป็นแกนหลักในการพัฒนาตำบลบ้านหาด</a:t>
            </a:r>
          </a:p>
          <a:p>
            <a:pPr algn="thaiDist"/>
            <a:endParaRPr lang="th-TH" altLang="th-TH" sz="4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05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เกษตรกรมีความรู้ด้านการคัดเลือกและเพาะพันธ์ข้าว ร่วมถึงมีการอนุรักษ์พันธุ์ข้าวในท้องถิ่นไม่ให้สูญหาย</a:t>
            </a:r>
            <a:endParaRPr lang="th-TH" altLang="th-TH" sz="105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TextBox 10"/>
          <p:cNvSpPr txBox="1">
            <a:spLocks noChangeArrowheads="1"/>
          </p:cNvSpPr>
          <p:nvPr/>
        </p:nvSpPr>
        <p:spPr bwMode="auto">
          <a:xfrm>
            <a:off x="2485306" y="1064939"/>
            <a:ext cx="1011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ภาครัฐมีนโยบายให้จัดตั้งกลุ่มอปพร.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2376127" y="3161592"/>
            <a:ext cx="13631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เปิดรับสมัครผู้สนใจเข้าเป็น อปพร. และได้ส่งผู้สมัครเข้าร่วมอบรมเพื่อพัฒนาศักยภาพให้พร้อมเป็นอปพร.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3" name="TextBox 13"/>
          <p:cNvSpPr txBox="1">
            <a:spLocks noChangeArrowheads="1"/>
          </p:cNvSpPr>
          <p:nvPr/>
        </p:nvSpPr>
        <p:spPr bwMode="auto">
          <a:xfrm>
            <a:off x="2588955" y="5037848"/>
            <a:ext cx="1890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เกิดอปพร. ขึ้นในตำบลบ้านหาด ซึ่งทำหน้าที่ดูแลความปลอดภัยให้กับคนในชุมชน ส่งผลให้ประชาชนมีความปลอดภัยในการเดินทางมากขึ้น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2715342" y="2206823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8" name="TextBox 27"/>
          <p:cNvSpPr txBox="1">
            <a:spLocks noChangeArrowheads="1"/>
          </p:cNvSpPr>
          <p:nvPr/>
        </p:nvSpPr>
        <p:spPr bwMode="auto">
          <a:xfrm>
            <a:off x="7467599" y="1066800"/>
            <a:ext cx="1371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ผู้สูงอายุในตำบลบ้านหาดมีสัดส่วนสูงขึ้นประกอบกับภาครัฐมีนโยบายสนับสนุนให้ก่อตั้งชมรมผู้อายุ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9" name="TextBox 28"/>
          <p:cNvSpPr txBox="1">
            <a:spLocks noChangeArrowheads="1"/>
          </p:cNvSpPr>
          <p:nvPr/>
        </p:nvSpPr>
        <p:spPr bwMode="auto">
          <a:xfrm>
            <a:off x="7744542" y="3131403"/>
            <a:ext cx="10946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ผู้สูงอายุในตำบลได้รวมกลุ่มกันก่อตั้งเป็นชมรมผู้สูงอายุและได้คัดเลือกประธานเพื่อเป็นผู้นำของชมรม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0" name="TextBox 29"/>
          <p:cNvSpPr txBox="1">
            <a:spLocks noChangeArrowheads="1"/>
          </p:cNvSpPr>
          <p:nvPr/>
        </p:nvSpPr>
        <p:spPr bwMode="auto">
          <a:xfrm>
            <a:off x="7744543" y="5188803"/>
            <a:ext cx="113946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เกิดชมรมผู้สูงอายุตำบลบ้านหาด ซึ่งช่วยให้ผู้สูงอายุในตำบลมีกิจกรรมทำและได้พบปะพูดคุยกัน ซึ่งเป็นการพัฒนาคุณภาพชีวิตของผู้สูงอายุให้ดีขึ้น</a:t>
            </a:r>
          </a:p>
        </p:txBody>
      </p:sp>
      <p:sp>
        <p:nvSpPr>
          <p:cNvPr id="71" name="TextBox 15"/>
          <p:cNvSpPr txBox="1">
            <a:spLocks noChangeArrowheads="1"/>
          </p:cNvSpPr>
          <p:nvPr/>
        </p:nvSpPr>
        <p:spPr bwMode="auto">
          <a:xfrm>
            <a:off x="3228616" y="1447800"/>
            <a:ext cx="2095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ภาครัฐมีนโยบายกระจายอำนาจให้เกิดองค์กรปกครองส่วนท้องถิ่น เพื่อให้ประชาชนมีอำนาจในการบริหารจัดการชุมชนของตนเองมากขึ้น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2" name="TextBox 17"/>
          <p:cNvSpPr txBox="1">
            <a:spLocks noChangeArrowheads="1"/>
          </p:cNvSpPr>
          <p:nvPr/>
        </p:nvSpPr>
        <p:spPr bwMode="auto">
          <a:xfrm>
            <a:off x="3897901" y="5777492"/>
            <a:ext cx="16837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สภาตำบลบ้านหาดได้รับการยกฐานะเป็นองค์การบริหารส่วนตำบลบ้านหาด ซึ่งส่งผลให้มีความสามารถในการพัฒนาตำบลได้ดีขึ้น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5" name="TextBox 15"/>
          <p:cNvSpPr txBox="1">
            <a:spLocks noChangeArrowheads="1"/>
          </p:cNvSpPr>
          <p:nvPr/>
        </p:nvSpPr>
        <p:spPr bwMode="auto">
          <a:xfrm>
            <a:off x="3739279" y="3285645"/>
            <a:ext cx="144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ประกาศใช้พร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บ</a:t>
            </a:r>
            <a:r>
              <a:rPr lang="th-TH" sz="12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ระจายอำนาจ ตามมติคณะรัฐมนตรี </a:t>
            </a:r>
          </a:p>
          <a:p>
            <a:pPr algn="thaiDist">
              <a:defRPr/>
            </a:pP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กระทรวงมหาดไทยประกาศให้ยกฐานะ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อปท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6" name="TextBox 17"/>
          <p:cNvSpPr txBox="1">
            <a:spLocks noChangeArrowheads="1"/>
          </p:cNvSpPr>
          <p:nvPr/>
        </p:nvSpPr>
        <p:spPr bwMode="auto">
          <a:xfrm>
            <a:off x="4163143" y="2209800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1433871" y="2179736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2537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6490" y="6096000"/>
            <a:ext cx="2057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ยุคพัฒนาตามนโยบายภาครัฐ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22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7858125" y="2061738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เส้นทางการพัฒนาของตำบลบ้านหาด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286000" y="1166565"/>
            <a:ext cx="1905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ในพื้นที่ตำบลบ้านหาดประสบปัญหาน้ำอุปโภคบริโภคขาดแคน เนื่องจากมีประชากรมากขึ้น</a:t>
            </a:r>
          </a:p>
          <a:p>
            <a:pPr algn="thaiDist">
              <a:defRPr/>
            </a:pPr>
            <a:endParaRPr lang="th-TH" sz="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ชาวบ้านต้องการรวมกลุ่มกันเพื่อทำสินค้าออก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จำหน่าย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2780220" y="2896498"/>
            <a:ext cx="140125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ประชาชน</a:t>
            </a:r>
            <a:r>
              <a:rPr lang="th-TH" altLang="th-TH" sz="1200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พูดคุยปัญหากันในเวทีประชาคมเพื่อหาทางแก้ไข และได้ประสานกับ</a:t>
            </a:r>
            <a:r>
              <a:rPr lang="th-TH" altLang="th-TH" sz="1200" dirty="0" err="1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.บ้าน</a:t>
            </a:r>
            <a:r>
              <a:rPr lang="th-TH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หาดเพื่อบรรจุโครงการไว้ในแผนพัฒนา</a:t>
            </a:r>
            <a:r>
              <a:rPr lang="en-US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 3 </a:t>
            </a:r>
            <a:r>
              <a:rPr lang="th-TH" altLang="th-TH" sz="1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ปี</a:t>
            </a:r>
          </a:p>
          <a:p>
            <a:pPr algn="thaiDist">
              <a:defRPr/>
            </a:pPr>
            <a:endParaRPr lang="th-TH" altLang="th-TH" sz="400" dirty="0" smtClean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คนในกลุ่มมีผู้ความรู้ด้านการทำน้ำตาลสด และในพื้นที่มีแหล่งวัตถุดิบเป็นจำนวน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2737003" y="5104418"/>
            <a:ext cx="12954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เกิดการสร้างระบบประปาหมู่บ้านเพื่อให้ประชาชนมีน้ำเพื่อใช้ในการอุปโภคและบริโภคอย่างเพียงพอ</a:t>
            </a:r>
          </a:p>
          <a:p>
            <a:pPr algn="thaiDist">
              <a:defRPr/>
            </a:pPr>
            <a:endParaRPr lang="th-TH" sz="700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เกิดกลุ่มวังตาล เป็นกลุ่มที่ผลิตน้ำตาลสดออกจำหน่าย สร้างรายได้ให้คนใน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ชุมชน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2" name="TextBox 17"/>
          <p:cNvSpPr txBox="1">
            <a:spLocks noChangeArrowheads="1"/>
          </p:cNvSpPr>
          <p:nvPr/>
        </p:nvSpPr>
        <p:spPr bwMode="auto">
          <a:xfrm>
            <a:off x="7477125" y="2209800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2552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3" name="TextBox 15"/>
          <p:cNvSpPr txBox="1">
            <a:spLocks noChangeArrowheads="1"/>
          </p:cNvSpPr>
          <p:nvPr/>
        </p:nvSpPr>
        <p:spPr bwMode="auto">
          <a:xfrm>
            <a:off x="6812109" y="766338"/>
            <a:ext cx="1967273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โยบายจากภาครัฐที่ต้องการแก้ไขปัญหายาเสพติดโดยการสนับสนุนให้หมู่บ้านร่วมโครงการกองทุนแม่ของแผ่นดิน</a:t>
            </a:r>
          </a:p>
          <a:p>
            <a:pPr algn="thaiDist">
              <a:defRPr/>
            </a:pPr>
            <a:endParaRPr lang="th-TH" sz="300" dirty="0" smtClean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ประชาชนต้องการมีสวัสดิการชุมชนเพื่อทำให้คนในหมู่บ้านมีคุณภาพชีวิตที่ดีขึ้น</a:t>
            </a:r>
          </a:p>
          <a:p>
            <a:pPr algn="thaiDist">
              <a:defRPr/>
            </a:pPr>
            <a:endParaRPr lang="th-TH" sz="4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คนส่วนหนึ่งของหมู่บ้านหันมาสนใจการปั่น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จักรยาน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65" name="TextBox 17"/>
          <p:cNvSpPr txBox="1">
            <a:spLocks noChangeArrowheads="1"/>
          </p:cNvSpPr>
          <p:nvPr/>
        </p:nvSpPr>
        <p:spPr bwMode="auto">
          <a:xfrm>
            <a:off x="6934683" y="4984901"/>
            <a:ext cx="172474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มีกองทุนสำหรับไว้ขับเคลื่อนงานด้านการต่อต้านยาเสพติดในตำบล</a:t>
            </a:r>
          </a:p>
          <a:p>
            <a:pPr algn="thaiDist">
              <a:defRPr/>
            </a:pPr>
            <a:endParaRPr lang="th-TH" sz="500" dirty="0" smtClean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th-TH" sz="100" dirty="0" smtClean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เกิดกองทุนสวัสดิการชุมชน ซึ่งเป็นกองทุนที่ช่วยให้ประชาชนมีคุณภาพ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ชีวิตที่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ดีขึ้น</a:t>
            </a:r>
          </a:p>
          <a:p>
            <a:pPr algn="thaiDist">
              <a:defRPr/>
            </a:pPr>
            <a:endParaRPr lang="th-TH" sz="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กลุ่มปั่นจักรยานจัดกิจกรรมปั่นจักรยานเพื่อสุขภาพ  ซึ่งเป็นการกระตุ้นให้คนในหมู่บ้านหันมาสนใจการออกกำลัง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กาย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777894" y="1426557"/>
            <a:ext cx="0" cy="14761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828800" y="4029558"/>
            <a:ext cx="0" cy="92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52800" y="4513883"/>
            <a:ext cx="0" cy="6677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2"/>
          <p:cNvCxnSpPr/>
          <p:nvPr/>
        </p:nvCxnSpPr>
        <p:spPr>
          <a:xfrm flipH="1">
            <a:off x="7934325" y="4423938"/>
            <a:ext cx="7852" cy="6186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6867525" y="2936542"/>
            <a:ext cx="18288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solidFill>
                  <a:schemeClr val="accent4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แกนนำชุมชนประชุมร่วมกับชาวบ้านเพื่อหาแนวทางในการบริหารจัดการกองทุนแม่ของแผ่นดิน</a:t>
            </a:r>
          </a:p>
          <a:p>
            <a:pPr algn="thaiDist">
              <a:defRPr/>
            </a:pPr>
            <a:endParaRPr lang="th-TH" sz="300" dirty="0" smtClean="0">
              <a:solidFill>
                <a:schemeClr val="accent4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เกิดการประชุมชนเพื่อหาแนวทางในการก่อตั้งกองทุนสวัสดิการชุมชน</a:t>
            </a:r>
          </a:p>
          <a:p>
            <a:pPr algn="thaiDist">
              <a:defRPr/>
            </a:pPr>
            <a:endParaRPr lang="th-TH" sz="4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คนชื่นชอบสนใจการปั่นจักรยานมารวมกลุ่มกันและตั้งเป็นกลุ่มปั่น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จักรยาน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1238250" y="762000"/>
            <a:ext cx="1935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ถนนที่ชาวบ้านใช้สัญจรเกิดการชำรุดเสียหายส่งผลให้การสัญจรในพื้นที่ไม่สะดวก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1265238" y="2838271"/>
            <a:ext cx="1543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แกนนำหมู่บ้านและภาคประชาชนพูดคุยปัญหากันในเวทีประชาคมเพื่อหาทางแก้ไข และได้ประสานกับ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.บ้านหาดเพื่อให้จัดสรรงบประมาณมาซ่อมถนน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1295400" y="5002108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.บ้าน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หาดจัดสรร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งบประมาณ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มาทำถนนลาดยาง 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แอส</a:t>
            </a:r>
            <a:r>
              <a:rPr lang="th-TH" altLang="th-TH" sz="1200" dirty="0" err="1">
                <a:latin typeface="TH SarabunIT๙" pitchFamily="34" charset="-34"/>
                <a:cs typeface="TH SarabunIT๙" pitchFamily="34" charset="-34"/>
              </a:rPr>
              <a:t>ฟัล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ติกคอนกรีตสาย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บ้านลาดไร่ส้ม ส่งผลให้ประชาชนเดินทางได้สะดวกขึ้น</a:t>
            </a:r>
            <a:endParaRPr lang="th-TH" altLang="th-TH" sz="1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3" name="TextBox 17"/>
          <p:cNvSpPr txBox="1">
            <a:spLocks noChangeArrowheads="1"/>
          </p:cNvSpPr>
          <p:nvPr/>
        </p:nvSpPr>
        <p:spPr bwMode="auto">
          <a:xfrm>
            <a:off x="1502960" y="2209800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9" name="Straight Arrow Connector 62"/>
          <p:cNvCxnSpPr/>
          <p:nvPr/>
        </p:nvCxnSpPr>
        <p:spPr>
          <a:xfrm>
            <a:off x="3352800" y="1996829"/>
            <a:ext cx="0" cy="9749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2943942" y="2223580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2549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0" name="TextBox 27"/>
          <p:cNvSpPr txBox="1">
            <a:spLocks noChangeArrowheads="1"/>
          </p:cNvSpPr>
          <p:nvPr/>
        </p:nvSpPr>
        <p:spPr bwMode="auto">
          <a:xfrm>
            <a:off x="5496667" y="993775"/>
            <a:ext cx="1200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นโยบายรัฐบาลต้องการสร้างความเข้มแข็งให้ชุมชนท้องถิ่น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1" name="TextBox 28"/>
          <p:cNvSpPr txBox="1">
            <a:spLocks noChangeArrowheads="1"/>
          </p:cNvSpPr>
          <p:nvPr/>
        </p:nvSpPr>
        <p:spPr bwMode="auto">
          <a:xfrm>
            <a:off x="5553066" y="2936542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มีการจัดตั้งสภาองค์กรชุมชนตำบลบ้านหาด ตามนโยบายรัฐบาล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2" name="TextBox 29"/>
          <p:cNvSpPr txBox="1">
            <a:spLocks noChangeArrowheads="1"/>
          </p:cNvSpPr>
          <p:nvPr/>
        </p:nvSpPr>
        <p:spPr bwMode="auto">
          <a:xfrm>
            <a:off x="5642128" y="4794793"/>
            <a:ext cx="12925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เกิดการทำงานร่วมกันของกลุ่มทางสังคมต่างๆ ในตำบลบ้านหาด ซึ่งช่วยให้กลุ่มต่างๆ มีความเข้มแข็งมากขึ้น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76" name="Straight Arrow Connector 49"/>
          <p:cNvCxnSpPr/>
          <p:nvPr/>
        </p:nvCxnSpPr>
        <p:spPr>
          <a:xfrm>
            <a:off x="6257925" y="1512696"/>
            <a:ext cx="0" cy="14634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7"/>
          <p:cNvSpPr txBox="1">
            <a:spLocks noChangeArrowheads="1"/>
          </p:cNvSpPr>
          <p:nvPr/>
        </p:nvSpPr>
        <p:spPr bwMode="auto">
          <a:xfrm>
            <a:off x="5925268" y="2196366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2551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77" name="Straight Arrow Connector 54"/>
          <p:cNvCxnSpPr/>
          <p:nvPr/>
        </p:nvCxnSpPr>
        <p:spPr>
          <a:xfrm>
            <a:off x="6356236" y="3471438"/>
            <a:ext cx="0" cy="136403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29"/>
          <p:cNvSpPr txBox="1">
            <a:spLocks noChangeArrowheads="1"/>
          </p:cNvSpPr>
          <p:nvPr/>
        </p:nvSpPr>
        <p:spPr bwMode="auto">
          <a:xfrm>
            <a:off x="4281293" y="4979458"/>
            <a:ext cx="12895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เกิดกลุ่มอนุรักษ์กระบี่กระบอง ซึ่งช่วยให้เยาวชนได้กิจกรรมที่มีประโยชน์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79" name="Straight Arrow Connector 58"/>
          <p:cNvCxnSpPr/>
          <p:nvPr/>
        </p:nvCxnSpPr>
        <p:spPr>
          <a:xfrm>
            <a:off x="4926060" y="1630363"/>
            <a:ext cx="0" cy="12652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28"/>
          <p:cNvSpPr txBox="1">
            <a:spLocks noChangeArrowheads="1"/>
          </p:cNvSpPr>
          <p:nvPr/>
        </p:nvSpPr>
        <p:spPr bwMode="auto">
          <a:xfrm>
            <a:off x="4246809" y="2936542"/>
            <a:ext cx="12498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รวบรวมเยาวชนในหมู่บ้านเพื่อตั้งเป็นกลุ่ม โดยมีวิทยากรในหมู่บ้านที่มีความเชี่ยวชาญด้านกระบี่กระบองเป็นคนสอนให้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1" name="TextBox 17"/>
          <p:cNvSpPr txBox="1">
            <a:spLocks noChangeArrowheads="1"/>
          </p:cNvSpPr>
          <p:nvPr/>
        </p:nvSpPr>
        <p:spPr bwMode="auto">
          <a:xfrm>
            <a:off x="4514910" y="2187089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2550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2" name="TextBox 27"/>
          <p:cNvSpPr txBox="1">
            <a:spLocks noChangeArrowheads="1"/>
          </p:cNvSpPr>
          <p:nvPr/>
        </p:nvSpPr>
        <p:spPr bwMode="auto">
          <a:xfrm>
            <a:off x="4385750" y="914400"/>
            <a:ext cx="10806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คนในหมู่บ้านต้องการอนุรักษ์ศิลปะกระบี่กระบองไม่ให้สูญหายไป</a:t>
            </a:r>
            <a:endParaRPr lang="th-TH" altLang="th-TH" sz="1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83" name="Straight Arrow Connector 54"/>
          <p:cNvCxnSpPr/>
          <p:nvPr/>
        </p:nvCxnSpPr>
        <p:spPr>
          <a:xfrm>
            <a:off x="4926060" y="3948662"/>
            <a:ext cx="0" cy="94187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1525" y="6017771"/>
            <a:ext cx="2057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ยุคชุมชนท้องถิ่นเข้มแข็ง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20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909421" y="381000"/>
            <a:ext cx="3276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800" b="1" dirty="0">
                <a:latin typeface="TH SarabunIT๙" pitchFamily="34" charset="-34"/>
                <a:cs typeface="TH SarabunIT๙" pitchFamily="34" charset="-34"/>
              </a:rPr>
              <a:t>เส้นทางการพัฒนาของตำบลบ้านหาด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8382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พ.ศ.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447800" y="2362200"/>
            <a:ext cx="731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1447800" y="4648200"/>
            <a:ext cx="7239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4" name="TextBox 14"/>
          <p:cNvSpPr txBox="1">
            <a:spLocks noChangeArrowheads="1"/>
          </p:cNvSpPr>
          <p:nvPr/>
        </p:nvSpPr>
        <p:spPr bwMode="auto">
          <a:xfrm rot="-5400000">
            <a:off x="281970" y="1226532"/>
            <a:ext cx="1566486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2000" b="1">
                <a:latin typeface="TH SarabunIT๙" pitchFamily="34" charset="-34"/>
                <a:cs typeface="TH SarabunIT๙" pitchFamily="34" charset="-34"/>
              </a:rPr>
              <a:t>สาเหตุ/สถานการณ์</a:t>
            </a:r>
          </a:p>
        </p:txBody>
      </p:sp>
      <p:sp>
        <p:nvSpPr>
          <p:cNvPr id="2055" name="TextBox 15"/>
          <p:cNvSpPr txBox="1">
            <a:spLocks noChangeArrowheads="1"/>
          </p:cNvSpPr>
          <p:nvPr/>
        </p:nvSpPr>
        <p:spPr bwMode="auto">
          <a:xfrm rot="-5400000">
            <a:off x="85725" y="32670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กิจกรรมที่ตอบสนอง</a:t>
            </a:r>
          </a:p>
        </p:txBody>
      </p:sp>
      <p:sp>
        <p:nvSpPr>
          <p:cNvPr id="2056" name="TextBox 16"/>
          <p:cNvSpPr txBox="1">
            <a:spLocks noChangeArrowheads="1"/>
          </p:cNvSpPr>
          <p:nvPr/>
        </p:nvSpPr>
        <p:spPr bwMode="auto">
          <a:xfrm rot="-5400000">
            <a:off x="85725" y="5476875"/>
            <a:ext cx="1905000" cy="400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2000" b="1" dirty="0">
                <a:latin typeface="TH SarabunIT๙" pitchFamily="34" charset="-34"/>
                <a:cs typeface="TH SarabunIT๙" pitchFamily="34" charset="-34"/>
              </a:rPr>
              <a:t>ผลผลิต / ผลลัพธ์</a:t>
            </a: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1600200" y="685800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 altLang="th-TH" sz="140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485215" y="2011284"/>
            <a:ext cx="0" cy="111291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908719" y="4343400"/>
            <a:ext cx="0" cy="8382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730765" y="1946955"/>
            <a:ext cx="0" cy="100861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712981" y="4267200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9" name="TextBox 27"/>
          <p:cNvSpPr txBox="1">
            <a:spLocks noChangeArrowheads="1"/>
          </p:cNvSpPr>
          <p:nvPr/>
        </p:nvSpPr>
        <p:spPr bwMode="auto">
          <a:xfrm>
            <a:off x="5951445" y="761018"/>
            <a:ext cx="162713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าดได้รับคัดเลือกให้เป็นตำบลนำร่องในการตั้งศูนย์ยุติธรรมเพื่อให้ประชาชนเข้าถึงการบริการด้านกระบวนการยุติธรรมได้สะดวกมากขึ้น</a:t>
            </a:r>
          </a:p>
          <a:p>
            <a:pPr algn="thaiDist"/>
            <a:endParaRPr lang="th-TH" altLang="th-TH" sz="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คนในชุมชนต้องการอนุรักษ์ประเพณีวัวเทียมไถ</a:t>
            </a:r>
          </a:p>
          <a:p>
            <a:pPr algn="thaiDist"/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90" name="TextBox 28"/>
          <p:cNvSpPr txBox="1">
            <a:spLocks noChangeArrowheads="1"/>
          </p:cNvSpPr>
          <p:nvPr/>
        </p:nvSpPr>
        <p:spPr bwMode="auto">
          <a:xfrm>
            <a:off x="5950372" y="2971800"/>
            <a:ext cx="1525218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แต่งตั้งคณะ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กรรมของศูนย์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ยุติธรรมตำบลบ้านหาด และส่งผู้นำในระดับหมู่บ้านไปอบรมเพื่อให้มีความรู้และเข้าใจการทำงานของศูนย์ยุติธรรม</a:t>
            </a:r>
          </a:p>
          <a:p>
            <a:pPr algn="thaiDist"/>
            <a:endParaRPr lang="th-TH" altLang="th-TH" sz="7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altLang="th-TH" sz="1200" dirty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ก่อตั้งกลุ่มวัวเทียม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ไถ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091" name="TextBox 29"/>
          <p:cNvSpPr txBox="1">
            <a:spLocks noChangeArrowheads="1"/>
          </p:cNvSpPr>
          <p:nvPr/>
        </p:nvSpPr>
        <p:spPr bwMode="auto">
          <a:xfrm>
            <a:off x="6021350" y="5273695"/>
            <a:ext cx="1557225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เกิดศูนย์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ยุติธรรมในตำบลบ้านหาดซึ่งช่วยให้ประชาชนมีที่ปรึกษาด้านกฎหมายและเป็นองค์กรสำคัญที่ช่วยไกล่เกลี่ยข้อพิพาทของชุมชน</a:t>
            </a:r>
          </a:p>
          <a:p>
            <a:pPr algn="thaiDist"/>
            <a:endParaRPr lang="th-TH" altLang="th-TH" sz="700" dirty="0" smtClean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</a:t>
            </a:r>
            <a:r>
              <a:rPr lang="th-TH" altLang="th-TH" sz="1200" dirty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กลุ่มวัวเทียมไถ ซึ่งช่วยอนุรักษ์ประเพณีของชุมชนไว้ไม่ให้สูญ</a:t>
            </a:r>
            <a:r>
              <a:rPr lang="th-TH" altLang="th-TH" sz="1200" dirty="0" smtClean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หาย</a:t>
            </a:r>
            <a:endParaRPr lang="th-TH" altLang="th-TH" sz="1200" dirty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6331982" y="2193573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2558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3128386" y="2205334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2556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2883258" y="907934"/>
            <a:ext cx="170580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.บ้านหาดมีแนวคิดต้องการส่งเสริมให้คนในตำบลออกกำลังกายเพื่อสุขภาพที่ดี</a:t>
            </a:r>
          </a:p>
          <a:p>
            <a:pPr algn="thaiDist"/>
            <a:endParaRPr lang="th-TH" altLang="th-TH" sz="4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เกษตรกรมีต้นทุนในการทำนาสูง เนื่องจากเกษตรกรไม่มีพันธุ์ข้าวเป็นของตนเอง </a:t>
            </a: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2883258" y="3087469"/>
            <a:ext cx="1865313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itchFamily="34" charset="-34"/>
                <a:cs typeface="TH SarabunIT๙" pitchFamily="34" charset="-34"/>
              </a:rPr>
              <a:t>สอบถามความคิดเห็นของประชาชนและสำรวจสถานที่ที่เหมาะสมในการตั้งเครื่องออกกำลังกาย</a:t>
            </a:r>
          </a:p>
          <a:p>
            <a:pPr algn="thaiDist">
              <a:defRPr/>
            </a:pPr>
            <a:endParaRPr lang="th-TH" sz="5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กลุ่มเกษตรกรได้ไปศึกษาดูงานในพื้นที่ต่างๆ เพื่อจะได้นำแนวทางการทำงานจากพื้นที่ที่ประสบความสำเร็จมาประยุกต์ใช้ในพื้นที่ตำบลบ้านหาด</a:t>
            </a:r>
          </a:p>
          <a:p>
            <a:pPr algn="thaiDist">
              <a:defRPr/>
            </a:pP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3" name="TextBox 13"/>
          <p:cNvSpPr txBox="1">
            <a:spLocks noChangeArrowheads="1"/>
          </p:cNvSpPr>
          <p:nvPr/>
        </p:nvSpPr>
        <p:spPr bwMode="auto">
          <a:xfrm>
            <a:off x="2860969" y="5135195"/>
            <a:ext cx="196215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ตำบลบ้านหาดมีสนามกีฬาและเครื่องออกกำลังกาย พร้อมด้วยมีไฟฟ้าส่องสะว่างเพื่ออำนวยความสะดวกในการออกกำลังกาย ส่งผลให้ประชาชนเข้ามาใช้สนามกีฬาเพื่อทำกิจกรรมต่างๆ มากขึ้น</a:t>
            </a:r>
          </a:p>
          <a:p>
            <a:pPr algn="thaiDist">
              <a:defRPr/>
            </a:pPr>
            <a:endParaRPr lang="th-TH" sz="5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เกิดกลุ่มพัฒนาพันธุ์ข้าว มีสมาชิก </a:t>
            </a:r>
            <a:r>
              <a:rPr lang="en-US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30 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 ระดมทุนได้ </a:t>
            </a:r>
            <a:r>
              <a:rPr lang="en-US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3,000 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บาท งบประมาณจำนวนนี้ได้นำไปซื้อพันธุ์ข้าวเพื่อให้</a:t>
            </a:r>
            <a:r>
              <a:rPr lang="th-TH" sz="1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7" name="TextBox 19"/>
          <p:cNvSpPr txBox="1">
            <a:spLocks noChangeArrowheads="1"/>
          </p:cNvSpPr>
          <p:nvPr/>
        </p:nvSpPr>
        <p:spPr bwMode="auto">
          <a:xfrm>
            <a:off x="1385421" y="993775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นายวิเชียร  เรียบร้อยมี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แนวคิดต้องการอนุรักษ์ประเพณีวัฒนธรรมและรักษาวิถีชีวิตของคนตำบลบ้านหาดไว้ไม่ให้สูญหาย</a:t>
            </a:r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8" name="TextBox 21"/>
          <p:cNvSpPr txBox="1">
            <a:spLocks noChangeArrowheads="1"/>
          </p:cNvSpPr>
          <p:nvPr/>
        </p:nvSpPr>
        <p:spPr bwMode="auto">
          <a:xfrm>
            <a:off x="1171978" y="5334995"/>
            <a:ext cx="18021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เกิดศูนย์</a:t>
            </a:r>
            <a:r>
              <a:rPr lang="th-TH" altLang="th-TH" sz="1200" dirty="0">
                <a:latin typeface="TH SarabunIT๙" pitchFamily="34" charset="-34"/>
                <a:cs typeface="TH SarabunIT๙" pitchFamily="34" charset="-34"/>
              </a:rPr>
              <a:t>วัฒนธรรมและวิถีชีวิตชุมชนตำบลบ้าน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หาด ซึ่งเป็นแหล่งเรียนรู้ของคนในตำบลและช่วยให้เยาวชนรุ่นใหม่เข้าใจวัฒนธรรมอันเป็นเอกลักษณ์ของคนตำบลบ้านหาด</a:t>
            </a:r>
            <a:endParaRPr lang="en-US" sz="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59" name="Straight Arrow Connector 53"/>
          <p:cNvCxnSpPr/>
          <p:nvPr/>
        </p:nvCxnSpPr>
        <p:spPr>
          <a:xfrm>
            <a:off x="2073073" y="1855688"/>
            <a:ext cx="0" cy="128999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54"/>
          <p:cNvCxnSpPr/>
          <p:nvPr/>
        </p:nvCxnSpPr>
        <p:spPr>
          <a:xfrm>
            <a:off x="2055289" y="4370202"/>
            <a:ext cx="1" cy="97720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17"/>
          <p:cNvSpPr txBox="1">
            <a:spLocks noChangeArrowheads="1"/>
          </p:cNvSpPr>
          <p:nvPr/>
        </p:nvSpPr>
        <p:spPr bwMode="auto">
          <a:xfrm>
            <a:off x="1674290" y="2204336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2555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7" name="TextBox 19"/>
          <p:cNvSpPr txBox="1">
            <a:spLocks noChangeArrowheads="1"/>
          </p:cNvSpPr>
          <p:nvPr/>
        </p:nvSpPr>
        <p:spPr bwMode="auto">
          <a:xfrm>
            <a:off x="1293290" y="3108318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จัดตั้งศูนย์วัฒนธรรมและวิถีชีวิตชุมชนตำบลบ้านหาด โดยคนในตำบลบ้านหาดได้รวบรวมข้อมูลและข้าวของเครื่องใช้ที่แสดงให้เห็นถึงวิถีชีวิตของคนตำบลบ้านหาดมาไว้ที่ศูนย์เพื่อเป็นแหล่งเรียนรู้ต่อไป</a:t>
            </a:r>
            <a:endParaRPr lang="th-TH" altLang="th-TH" sz="1200" dirty="0">
              <a:solidFill>
                <a:schemeClr val="accent4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7" name="TextBox 27"/>
          <p:cNvSpPr txBox="1">
            <a:spLocks noChangeArrowheads="1"/>
          </p:cNvSpPr>
          <p:nvPr/>
        </p:nvSpPr>
        <p:spPr bwMode="auto">
          <a:xfrm>
            <a:off x="7588100" y="533400"/>
            <a:ext cx="1242939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ตำบลบ้านหาดได้ทำข้อตกลงร่วมเป็นเครือข่ายร่วมสร้างชุมชนท้องถิ่นน่าอยู่กับ</a:t>
            </a:r>
            <a:r>
              <a:rPr lang="th-TH" altLang="th-TH" sz="1200" dirty="0" err="1" smtClean="0">
                <a:latin typeface="TH SarabunIT๙" pitchFamily="34" charset="-34"/>
                <a:cs typeface="TH SarabunIT๙" pitchFamily="34" charset="-34"/>
              </a:rPr>
              <a:t>สสส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.</a:t>
            </a:r>
          </a:p>
          <a:p>
            <a:pPr algn="thaiDist"/>
            <a:endParaRPr lang="th-TH" altLang="th-TH" sz="6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เยาวชนรุ่นหลักเริ่มไม่รู้จักประเพณีและวัฒนธรรมของตำบล</a:t>
            </a:r>
          </a:p>
          <a:p>
            <a:pPr algn="thaiDist"/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8" name="TextBox 28"/>
          <p:cNvSpPr txBox="1">
            <a:spLocks noChangeArrowheads="1"/>
          </p:cNvSpPr>
          <p:nvPr/>
        </p:nvSpPr>
        <p:spPr bwMode="auto">
          <a:xfrm>
            <a:off x="7417718" y="2979003"/>
            <a:ext cx="1573882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ตำบลบ้านหาดเป็นสถานที่ฝึกอบรม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recap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และมีทีมนักวิชาการชุมชนเข้ามาเก็บข้อมูลทุกหมู่บ้านของตำบลบ้านหาด</a:t>
            </a:r>
          </a:p>
          <a:p>
            <a:pPr algn="thaiDist">
              <a:defRPr/>
            </a:pPr>
            <a:endParaRPr lang="th-TH" sz="3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ปราชญ์ชาวบ้านผู้มีความรู้ด้านศิลปะแขนงต่างๆ เช่น กลองยาว กระบี่กระบอง เพื่อถ่ายทอดให้กลุ่มเด็กและเยาวชน จำนวน </a:t>
            </a:r>
            <a:r>
              <a:rPr lang="en-US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20 </a:t>
            </a:r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  <a:endParaRPr lang="en-US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defRPr/>
            </a:pP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9" name="TextBox 29"/>
          <p:cNvSpPr txBox="1">
            <a:spLocks noChangeArrowheads="1"/>
          </p:cNvSpPr>
          <p:nvPr/>
        </p:nvSpPr>
        <p:spPr bwMode="auto">
          <a:xfrm>
            <a:off x="7543800" y="5058995"/>
            <a:ext cx="1524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หมู่ที่ </a:t>
            </a:r>
            <a:r>
              <a:rPr lang="en-US" altLang="th-TH" sz="1200" dirty="0" smtClean="0">
                <a:latin typeface="TH SarabunIT๙" pitchFamily="34" charset="-34"/>
                <a:cs typeface="TH SarabunIT๙" pitchFamily="34" charset="-34"/>
              </a:rPr>
              <a:t>5 </a:t>
            </a:r>
            <a:r>
              <a:rPr lang="th-TH" altLang="th-TH" sz="1200" dirty="0" smtClean="0">
                <a:latin typeface="TH SarabunIT๙" pitchFamily="34" charset="-34"/>
                <a:cs typeface="TH SarabunIT๙" pitchFamily="34" charset="-34"/>
              </a:rPr>
              <a:t>ได้สืบค้นข้อมูลและได้เห็นถึงทุนและศักยภาพที่มีอยู่ในพื้นที่</a:t>
            </a:r>
          </a:p>
          <a:p>
            <a:pPr algn="thaiDist"/>
            <a:endParaRPr lang="th-TH" altLang="th-TH" sz="500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1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สืบทอดประเพณีและศิลปวัฒนธรรมของชุมชนจากรุ่นสู่รุ่นและช่วยให้เยาวชนเข้าใจรากเหง้าของชุมชน นอกจากนี้เยาวชนยังมีกิจกรรมทำในช่วยเวลาว่าง</a:t>
            </a:r>
            <a:endParaRPr lang="th-TH" altLang="th-TH" sz="12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80" name="Straight Arrow Connector 58"/>
          <p:cNvCxnSpPr/>
          <p:nvPr/>
        </p:nvCxnSpPr>
        <p:spPr>
          <a:xfrm>
            <a:off x="8153400" y="1810446"/>
            <a:ext cx="1438" cy="11613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62"/>
          <p:cNvCxnSpPr/>
          <p:nvPr/>
        </p:nvCxnSpPr>
        <p:spPr>
          <a:xfrm>
            <a:off x="8153400" y="4522602"/>
            <a:ext cx="0" cy="58279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7"/>
          <p:cNvSpPr txBox="1">
            <a:spLocks noChangeArrowheads="1"/>
          </p:cNvSpPr>
          <p:nvPr/>
        </p:nvSpPr>
        <p:spPr bwMode="auto">
          <a:xfrm>
            <a:off x="7745401" y="2192923"/>
            <a:ext cx="71365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83" name="Straight Arrow Connector 49"/>
          <p:cNvCxnSpPr/>
          <p:nvPr/>
        </p:nvCxnSpPr>
        <p:spPr>
          <a:xfrm>
            <a:off x="5216869" y="1675759"/>
            <a:ext cx="0" cy="122336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17"/>
          <p:cNvSpPr txBox="1">
            <a:spLocks noChangeArrowheads="1"/>
          </p:cNvSpPr>
          <p:nvPr/>
        </p:nvSpPr>
        <p:spPr bwMode="auto">
          <a:xfrm>
            <a:off x="4884211" y="2210343"/>
            <a:ext cx="71365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400" dirty="0">
                <a:latin typeface="TH SarabunIT๙" pitchFamily="34" charset="-34"/>
                <a:cs typeface="TH SarabunIT๙" pitchFamily="34" charset="-34"/>
              </a:rPr>
              <a:t>พ.ศ.</a:t>
            </a:r>
            <a:r>
              <a:rPr lang="en-US" altLang="th-TH" sz="1400" dirty="0" smtClean="0">
                <a:latin typeface="TH SarabunIT๙" pitchFamily="34" charset="-34"/>
                <a:cs typeface="TH SarabunIT๙" pitchFamily="34" charset="-34"/>
              </a:rPr>
              <a:t>2557</a:t>
            </a:r>
            <a:endParaRPr lang="th-TH" altLang="th-TH" sz="1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5" name="TextBox 15"/>
          <p:cNvSpPr txBox="1">
            <a:spLocks noChangeArrowheads="1"/>
          </p:cNvSpPr>
          <p:nvPr/>
        </p:nvSpPr>
        <p:spPr bwMode="auto">
          <a:xfrm>
            <a:off x="4559589" y="1066800"/>
            <a:ext cx="13629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จากการสำรวจพบว่า คนในตำบลบ้านหาดป่วยเป็นโรคเรื้อรัง จำนวนมาก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6" name="TextBox 17"/>
          <p:cNvSpPr txBox="1">
            <a:spLocks noChangeArrowheads="1"/>
          </p:cNvSpPr>
          <p:nvPr/>
        </p:nvSpPr>
        <p:spPr bwMode="auto">
          <a:xfrm>
            <a:off x="4779379" y="5374465"/>
            <a:ext cx="127288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คนที่เป็นโรค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เรื้อรัง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เกิดการเปลี่ยนพฤติกรรมซึ่งและเป็นการช่วยให้กลุ่มที่มีภาวะเสี่ยง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เกิดการเปลี่ยนพฤติกรรม</a:t>
            </a:r>
          </a:p>
        </p:txBody>
      </p:sp>
      <p:cxnSp>
        <p:nvCxnSpPr>
          <p:cNvPr id="87" name="Straight Arrow Connector 51"/>
          <p:cNvCxnSpPr/>
          <p:nvPr/>
        </p:nvCxnSpPr>
        <p:spPr>
          <a:xfrm>
            <a:off x="5317285" y="3962400"/>
            <a:ext cx="16715" cy="137511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4668869" y="2895681"/>
            <a:ext cx="135248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>
              <a:defRPr/>
            </a:pP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ทำโครงการหมู่บ้านเปลี่ยนพฤติกรรมโรคเรื้อรัง เพื่อขอรับการสนับสนุนจากกองทุนหลักประกันสุขภาพตำบลบ้านหาด (</a:t>
            </a:r>
            <a:r>
              <a:rPr lang="th-TH" sz="12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สปสช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.)</a:t>
            </a:r>
            <a:endParaRPr lang="th-TH" sz="12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22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2334</Words>
  <Application>Microsoft Office PowerPoint</Application>
  <PresentationFormat>นำเสนอทางหน้าจอ (4:3)</PresentationFormat>
  <Paragraphs>198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xp</dc:creator>
  <cp:lastModifiedBy>lilly</cp:lastModifiedBy>
  <cp:revision>286</cp:revision>
  <dcterms:created xsi:type="dcterms:W3CDTF">2012-11-06T08:57:30Z</dcterms:created>
  <dcterms:modified xsi:type="dcterms:W3CDTF">2017-06-01T03:04:08Z</dcterms:modified>
</cp:coreProperties>
</file>